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DC62"/>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p:cViewPr varScale="1">
        <p:scale>
          <a:sx n="104" d="100"/>
          <a:sy n="104" d="100"/>
        </p:scale>
        <p:origin x="216"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445E2-8135-0422-4C9F-4077DA7D2DC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E68D23B8-8F70-B72A-E6EE-445DCE723B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58313BC4-E33C-262B-F9B9-F354811B6428}"/>
              </a:ext>
            </a:extLst>
          </p:cNvPr>
          <p:cNvSpPr>
            <a:spLocks noGrp="1"/>
          </p:cNvSpPr>
          <p:nvPr>
            <p:ph type="dt" sz="half" idx="10"/>
          </p:nvPr>
        </p:nvSpPr>
        <p:spPr/>
        <p:txBody>
          <a:bodyPr/>
          <a:lstStyle/>
          <a:p>
            <a:fld id="{7DEDD64A-363B-4BB4-84F3-5F137F423282}" type="datetimeFigureOut">
              <a:rPr lang="fr-FR" smtClean="0"/>
              <a:t>03/06/2025</a:t>
            </a:fld>
            <a:endParaRPr lang="fr-FR"/>
          </a:p>
        </p:txBody>
      </p:sp>
      <p:sp>
        <p:nvSpPr>
          <p:cNvPr id="5" name="Footer Placeholder 4">
            <a:extLst>
              <a:ext uri="{FF2B5EF4-FFF2-40B4-BE49-F238E27FC236}">
                <a16:creationId xmlns:a16="http://schemas.microsoft.com/office/drawing/2014/main" id="{D0F118AC-08BC-B4CB-E112-5A03F1EB062C}"/>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ED61478D-3328-198D-424B-AB6681E802CB}"/>
              </a:ext>
            </a:extLst>
          </p:cNvPr>
          <p:cNvSpPr>
            <a:spLocks noGrp="1"/>
          </p:cNvSpPr>
          <p:nvPr>
            <p:ph type="sldNum" sz="quarter" idx="12"/>
          </p:nvPr>
        </p:nvSpPr>
        <p:spPr/>
        <p:txBody>
          <a:bodyPr/>
          <a:lstStyle/>
          <a:p>
            <a:fld id="{D9C280CB-73F6-4720-A3F5-8E9D45F3B5A2}" type="slidenum">
              <a:rPr lang="fr-FR" smtClean="0"/>
              <a:t>‹#›</a:t>
            </a:fld>
            <a:endParaRPr lang="fr-FR"/>
          </a:p>
        </p:txBody>
      </p:sp>
    </p:spTree>
    <p:extLst>
      <p:ext uri="{BB962C8B-B14F-4D97-AF65-F5344CB8AC3E}">
        <p14:creationId xmlns:p14="http://schemas.microsoft.com/office/powerpoint/2010/main" val="2587775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5CEC5-FCCD-E6E3-87F4-C7EA691A4BE6}"/>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AF8FD462-69EA-90C6-1C5D-C23A3DD7F6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EDB4746F-821A-F029-0B01-478885AA26C1}"/>
              </a:ext>
            </a:extLst>
          </p:cNvPr>
          <p:cNvSpPr>
            <a:spLocks noGrp="1"/>
          </p:cNvSpPr>
          <p:nvPr>
            <p:ph type="dt" sz="half" idx="10"/>
          </p:nvPr>
        </p:nvSpPr>
        <p:spPr/>
        <p:txBody>
          <a:bodyPr/>
          <a:lstStyle/>
          <a:p>
            <a:fld id="{7DEDD64A-363B-4BB4-84F3-5F137F423282}" type="datetimeFigureOut">
              <a:rPr lang="fr-FR" smtClean="0"/>
              <a:t>03/06/2025</a:t>
            </a:fld>
            <a:endParaRPr lang="fr-FR"/>
          </a:p>
        </p:txBody>
      </p:sp>
      <p:sp>
        <p:nvSpPr>
          <p:cNvPr id="5" name="Footer Placeholder 4">
            <a:extLst>
              <a:ext uri="{FF2B5EF4-FFF2-40B4-BE49-F238E27FC236}">
                <a16:creationId xmlns:a16="http://schemas.microsoft.com/office/drawing/2014/main" id="{70CA00F8-964C-5A7E-64DA-72EE285D2942}"/>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F0ECDECE-A314-6C84-3A56-B1B4201B76A5}"/>
              </a:ext>
            </a:extLst>
          </p:cNvPr>
          <p:cNvSpPr>
            <a:spLocks noGrp="1"/>
          </p:cNvSpPr>
          <p:nvPr>
            <p:ph type="sldNum" sz="quarter" idx="12"/>
          </p:nvPr>
        </p:nvSpPr>
        <p:spPr/>
        <p:txBody>
          <a:bodyPr/>
          <a:lstStyle/>
          <a:p>
            <a:fld id="{D9C280CB-73F6-4720-A3F5-8E9D45F3B5A2}" type="slidenum">
              <a:rPr lang="fr-FR" smtClean="0"/>
              <a:t>‹#›</a:t>
            </a:fld>
            <a:endParaRPr lang="fr-FR"/>
          </a:p>
        </p:txBody>
      </p:sp>
    </p:spTree>
    <p:extLst>
      <p:ext uri="{BB962C8B-B14F-4D97-AF65-F5344CB8AC3E}">
        <p14:creationId xmlns:p14="http://schemas.microsoft.com/office/powerpoint/2010/main" val="2400558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A74AEF-CCD4-06A0-2F2B-75E114C4E81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937162E3-A87B-C323-CEF6-AC61781030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565EE1A0-09C2-B191-0F4E-3416858CAE84}"/>
              </a:ext>
            </a:extLst>
          </p:cNvPr>
          <p:cNvSpPr>
            <a:spLocks noGrp="1"/>
          </p:cNvSpPr>
          <p:nvPr>
            <p:ph type="dt" sz="half" idx="10"/>
          </p:nvPr>
        </p:nvSpPr>
        <p:spPr/>
        <p:txBody>
          <a:bodyPr/>
          <a:lstStyle/>
          <a:p>
            <a:fld id="{7DEDD64A-363B-4BB4-84F3-5F137F423282}" type="datetimeFigureOut">
              <a:rPr lang="fr-FR" smtClean="0"/>
              <a:t>03/06/2025</a:t>
            </a:fld>
            <a:endParaRPr lang="fr-FR"/>
          </a:p>
        </p:txBody>
      </p:sp>
      <p:sp>
        <p:nvSpPr>
          <p:cNvPr id="5" name="Footer Placeholder 4">
            <a:extLst>
              <a:ext uri="{FF2B5EF4-FFF2-40B4-BE49-F238E27FC236}">
                <a16:creationId xmlns:a16="http://schemas.microsoft.com/office/drawing/2014/main" id="{B97E6511-6C60-852C-EAE1-8AF8E0A8914D}"/>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8578977F-E65E-0148-890A-C15FDF525663}"/>
              </a:ext>
            </a:extLst>
          </p:cNvPr>
          <p:cNvSpPr>
            <a:spLocks noGrp="1"/>
          </p:cNvSpPr>
          <p:nvPr>
            <p:ph type="sldNum" sz="quarter" idx="12"/>
          </p:nvPr>
        </p:nvSpPr>
        <p:spPr/>
        <p:txBody>
          <a:bodyPr/>
          <a:lstStyle/>
          <a:p>
            <a:fld id="{D9C280CB-73F6-4720-A3F5-8E9D45F3B5A2}" type="slidenum">
              <a:rPr lang="fr-FR" smtClean="0"/>
              <a:t>‹#›</a:t>
            </a:fld>
            <a:endParaRPr lang="fr-FR"/>
          </a:p>
        </p:txBody>
      </p:sp>
    </p:spTree>
    <p:extLst>
      <p:ext uri="{BB962C8B-B14F-4D97-AF65-F5344CB8AC3E}">
        <p14:creationId xmlns:p14="http://schemas.microsoft.com/office/powerpoint/2010/main" val="885753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F899A-6E25-0145-E977-B850B844B6FF}"/>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6754BA2F-F4B6-6BA0-4C39-4D10D927AA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B495EBD4-2D80-0D6B-8BDF-8D8BFE4C5062}"/>
              </a:ext>
            </a:extLst>
          </p:cNvPr>
          <p:cNvSpPr>
            <a:spLocks noGrp="1"/>
          </p:cNvSpPr>
          <p:nvPr>
            <p:ph type="dt" sz="half" idx="10"/>
          </p:nvPr>
        </p:nvSpPr>
        <p:spPr/>
        <p:txBody>
          <a:bodyPr/>
          <a:lstStyle/>
          <a:p>
            <a:fld id="{7DEDD64A-363B-4BB4-84F3-5F137F423282}" type="datetimeFigureOut">
              <a:rPr lang="fr-FR" smtClean="0"/>
              <a:t>03/06/2025</a:t>
            </a:fld>
            <a:endParaRPr lang="fr-FR"/>
          </a:p>
        </p:txBody>
      </p:sp>
      <p:sp>
        <p:nvSpPr>
          <p:cNvPr id="5" name="Footer Placeholder 4">
            <a:extLst>
              <a:ext uri="{FF2B5EF4-FFF2-40B4-BE49-F238E27FC236}">
                <a16:creationId xmlns:a16="http://schemas.microsoft.com/office/drawing/2014/main" id="{5D386A75-F70B-9FB2-EC12-D48942E6535C}"/>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0605B0F4-F74A-144F-E050-F33F60991E0B}"/>
              </a:ext>
            </a:extLst>
          </p:cNvPr>
          <p:cNvSpPr>
            <a:spLocks noGrp="1"/>
          </p:cNvSpPr>
          <p:nvPr>
            <p:ph type="sldNum" sz="quarter" idx="12"/>
          </p:nvPr>
        </p:nvSpPr>
        <p:spPr/>
        <p:txBody>
          <a:bodyPr/>
          <a:lstStyle/>
          <a:p>
            <a:fld id="{D9C280CB-73F6-4720-A3F5-8E9D45F3B5A2}" type="slidenum">
              <a:rPr lang="fr-FR" smtClean="0"/>
              <a:t>‹#›</a:t>
            </a:fld>
            <a:endParaRPr lang="fr-FR"/>
          </a:p>
        </p:txBody>
      </p:sp>
    </p:spTree>
    <p:extLst>
      <p:ext uri="{BB962C8B-B14F-4D97-AF65-F5344CB8AC3E}">
        <p14:creationId xmlns:p14="http://schemas.microsoft.com/office/powerpoint/2010/main" val="3211859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408F6-09D7-BD15-8498-3BA1E79425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9F6E0418-8687-1805-13F6-0284747246A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2B9366F-CB0C-608F-BA57-44694C73B596}"/>
              </a:ext>
            </a:extLst>
          </p:cNvPr>
          <p:cNvSpPr>
            <a:spLocks noGrp="1"/>
          </p:cNvSpPr>
          <p:nvPr>
            <p:ph type="dt" sz="half" idx="10"/>
          </p:nvPr>
        </p:nvSpPr>
        <p:spPr/>
        <p:txBody>
          <a:bodyPr/>
          <a:lstStyle/>
          <a:p>
            <a:fld id="{7DEDD64A-363B-4BB4-84F3-5F137F423282}" type="datetimeFigureOut">
              <a:rPr lang="fr-FR" smtClean="0"/>
              <a:t>03/06/2025</a:t>
            </a:fld>
            <a:endParaRPr lang="fr-FR"/>
          </a:p>
        </p:txBody>
      </p:sp>
      <p:sp>
        <p:nvSpPr>
          <p:cNvPr id="5" name="Footer Placeholder 4">
            <a:extLst>
              <a:ext uri="{FF2B5EF4-FFF2-40B4-BE49-F238E27FC236}">
                <a16:creationId xmlns:a16="http://schemas.microsoft.com/office/drawing/2014/main" id="{E2808832-D197-5699-D03E-86A21549097A}"/>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575A970D-2A45-7C99-B351-B951CC03E12E}"/>
              </a:ext>
            </a:extLst>
          </p:cNvPr>
          <p:cNvSpPr>
            <a:spLocks noGrp="1"/>
          </p:cNvSpPr>
          <p:nvPr>
            <p:ph type="sldNum" sz="quarter" idx="12"/>
          </p:nvPr>
        </p:nvSpPr>
        <p:spPr/>
        <p:txBody>
          <a:bodyPr/>
          <a:lstStyle/>
          <a:p>
            <a:fld id="{D9C280CB-73F6-4720-A3F5-8E9D45F3B5A2}" type="slidenum">
              <a:rPr lang="fr-FR" smtClean="0"/>
              <a:t>‹#›</a:t>
            </a:fld>
            <a:endParaRPr lang="fr-FR"/>
          </a:p>
        </p:txBody>
      </p:sp>
    </p:spTree>
    <p:extLst>
      <p:ext uri="{BB962C8B-B14F-4D97-AF65-F5344CB8AC3E}">
        <p14:creationId xmlns:p14="http://schemas.microsoft.com/office/powerpoint/2010/main" val="34275999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10491-84E9-FE54-28C6-1E97CE2166EC}"/>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0267CBDE-D225-3670-5FB7-D02BB327DBA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F3EAE85B-FA4B-2B44-43C0-6F316EBEA96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D7CC8BB3-79D3-B1CF-5DB7-AD8C46508E15}"/>
              </a:ext>
            </a:extLst>
          </p:cNvPr>
          <p:cNvSpPr>
            <a:spLocks noGrp="1"/>
          </p:cNvSpPr>
          <p:nvPr>
            <p:ph type="dt" sz="half" idx="10"/>
          </p:nvPr>
        </p:nvSpPr>
        <p:spPr/>
        <p:txBody>
          <a:bodyPr/>
          <a:lstStyle/>
          <a:p>
            <a:fld id="{7DEDD64A-363B-4BB4-84F3-5F137F423282}" type="datetimeFigureOut">
              <a:rPr lang="fr-FR" smtClean="0"/>
              <a:t>03/06/2025</a:t>
            </a:fld>
            <a:endParaRPr lang="fr-FR"/>
          </a:p>
        </p:txBody>
      </p:sp>
      <p:sp>
        <p:nvSpPr>
          <p:cNvPr id="6" name="Footer Placeholder 5">
            <a:extLst>
              <a:ext uri="{FF2B5EF4-FFF2-40B4-BE49-F238E27FC236}">
                <a16:creationId xmlns:a16="http://schemas.microsoft.com/office/drawing/2014/main" id="{A8559AC1-2463-488C-0FA3-071F5114217B}"/>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77043D06-85F5-366D-AF39-434F05A22535}"/>
              </a:ext>
            </a:extLst>
          </p:cNvPr>
          <p:cNvSpPr>
            <a:spLocks noGrp="1"/>
          </p:cNvSpPr>
          <p:nvPr>
            <p:ph type="sldNum" sz="quarter" idx="12"/>
          </p:nvPr>
        </p:nvSpPr>
        <p:spPr/>
        <p:txBody>
          <a:bodyPr/>
          <a:lstStyle/>
          <a:p>
            <a:fld id="{D9C280CB-73F6-4720-A3F5-8E9D45F3B5A2}" type="slidenum">
              <a:rPr lang="fr-FR" smtClean="0"/>
              <a:t>‹#›</a:t>
            </a:fld>
            <a:endParaRPr lang="fr-FR"/>
          </a:p>
        </p:txBody>
      </p:sp>
    </p:spTree>
    <p:extLst>
      <p:ext uri="{BB962C8B-B14F-4D97-AF65-F5344CB8AC3E}">
        <p14:creationId xmlns:p14="http://schemas.microsoft.com/office/powerpoint/2010/main" val="2406328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C8C00-4FA7-720E-C3CE-A538B96AF4E9}"/>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00809597-366C-1A0D-61B7-34305D87C3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AA53CC-ED6C-DA7D-96F0-718E6576D1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AD500CFA-0003-5601-64EA-B5F01B0AA1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F3C490-E0B2-D0A8-ED30-4D8B3F62BA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78247DAB-5CE0-C111-AFC5-2B9C5903A3FA}"/>
              </a:ext>
            </a:extLst>
          </p:cNvPr>
          <p:cNvSpPr>
            <a:spLocks noGrp="1"/>
          </p:cNvSpPr>
          <p:nvPr>
            <p:ph type="dt" sz="half" idx="10"/>
          </p:nvPr>
        </p:nvSpPr>
        <p:spPr/>
        <p:txBody>
          <a:bodyPr/>
          <a:lstStyle/>
          <a:p>
            <a:fld id="{7DEDD64A-363B-4BB4-84F3-5F137F423282}" type="datetimeFigureOut">
              <a:rPr lang="fr-FR" smtClean="0"/>
              <a:t>03/06/2025</a:t>
            </a:fld>
            <a:endParaRPr lang="fr-FR"/>
          </a:p>
        </p:txBody>
      </p:sp>
      <p:sp>
        <p:nvSpPr>
          <p:cNvPr id="8" name="Footer Placeholder 7">
            <a:extLst>
              <a:ext uri="{FF2B5EF4-FFF2-40B4-BE49-F238E27FC236}">
                <a16:creationId xmlns:a16="http://schemas.microsoft.com/office/drawing/2014/main" id="{78EAE63A-2E41-240B-7286-550E472AB17E}"/>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CB6D270E-8E85-6DA8-C573-4F3F23A1AFA5}"/>
              </a:ext>
            </a:extLst>
          </p:cNvPr>
          <p:cNvSpPr>
            <a:spLocks noGrp="1"/>
          </p:cNvSpPr>
          <p:nvPr>
            <p:ph type="sldNum" sz="quarter" idx="12"/>
          </p:nvPr>
        </p:nvSpPr>
        <p:spPr/>
        <p:txBody>
          <a:bodyPr/>
          <a:lstStyle/>
          <a:p>
            <a:fld id="{D9C280CB-73F6-4720-A3F5-8E9D45F3B5A2}" type="slidenum">
              <a:rPr lang="fr-FR" smtClean="0"/>
              <a:t>‹#›</a:t>
            </a:fld>
            <a:endParaRPr lang="fr-FR"/>
          </a:p>
        </p:txBody>
      </p:sp>
    </p:spTree>
    <p:extLst>
      <p:ext uri="{BB962C8B-B14F-4D97-AF65-F5344CB8AC3E}">
        <p14:creationId xmlns:p14="http://schemas.microsoft.com/office/powerpoint/2010/main" val="1917498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E0CEE-F996-F6FC-F843-36B0CD5FD08D}"/>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6C885D9A-EDBE-23D3-90F4-90CAAA9BB09E}"/>
              </a:ext>
            </a:extLst>
          </p:cNvPr>
          <p:cNvSpPr>
            <a:spLocks noGrp="1"/>
          </p:cNvSpPr>
          <p:nvPr>
            <p:ph type="dt" sz="half" idx="10"/>
          </p:nvPr>
        </p:nvSpPr>
        <p:spPr/>
        <p:txBody>
          <a:bodyPr/>
          <a:lstStyle/>
          <a:p>
            <a:fld id="{7DEDD64A-363B-4BB4-84F3-5F137F423282}" type="datetimeFigureOut">
              <a:rPr lang="fr-FR" smtClean="0"/>
              <a:t>03/06/2025</a:t>
            </a:fld>
            <a:endParaRPr lang="fr-FR"/>
          </a:p>
        </p:txBody>
      </p:sp>
      <p:sp>
        <p:nvSpPr>
          <p:cNvPr id="4" name="Footer Placeholder 3">
            <a:extLst>
              <a:ext uri="{FF2B5EF4-FFF2-40B4-BE49-F238E27FC236}">
                <a16:creationId xmlns:a16="http://schemas.microsoft.com/office/drawing/2014/main" id="{D374E05C-1F20-F0EB-D6B6-5936CC0DE128}"/>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79F7E5E9-AC3F-6009-7A88-3F07F128222A}"/>
              </a:ext>
            </a:extLst>
          </p:cNvPr>
          <p:cNvSpPr>
            <a:spLocks noGrp="1"/>
          </p:cNvSpPr>
          <p:nvPr>
            <p:ph type="sldNum" sz="quarter" idx="12"/>
          </p:nvPr>
        </p:nvSpPr>
        <p:spPr/>
        <p:txBody>
          <a:bodyPr/>
          <a:lstStyle/>
          <a:p>
            <a:fld id="{D9C280CB-73F6-4720-A3F5-8E9D45F3B5A2}" type="slidenum">
              <a:rPr lang="fr-FR" smtClean="0"/>
              <a:t>‹#›</a:t>
            </a:fld>
            <a:endParaRPr lang="fr-FR"/>
          </a:p>
        </p:txBody>
      </p:sp>
    </p:spTree>
    <p:extLst>
      <p:ext uri="{BB962C8B-B14F-4D97-AF65-F5344CB8AC3E}">
        <p14:creationId xmlns:p14="http://schemas.microsoft.com/office/powerpoint/2010/main" val="30555818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A33C5E-F800-2BD3-ADA0-EFF8565FFA26}"/>
              </a:ext>
            </a:extLst>
          </p:cNvPr>
          <p:cNvSpPr>
            <a:spLocks noGrp="1"/>
          </p:cNvSpPr>
          <p:nvPr>
            <p:ph type="dt" sz="half" idx="10"/>
          </p:nvPr>
        </p:nvSpPr>
        <p:spPr/>
        <p:txBody>
          <a:bodyPr/>
          <a:lstStyle/>
          <a:p>
            <a:fld id="{7DEDD64A-363B-4BB4-84F3-5F137F423282}" type="datetimeFigureOut">
              <a:rPr lang="fr-FR" smtClean="0"/>
              <a:t>03/06/2025</a:t>
            </a:fld>
            <a:endParaRPr lang="fr-FR"/>
          </a:p>
        </p:txBody>
      </p:sp>
      <p:sp>
        <p:nvSpPr>
          <p:cNvPr id="3" name="Footer Placeholder 2">
            <a:extLst>
              <a:ext uri="{FF2B5EF4-FFF2-40B4-BE49-F238E27FC236}">
                <a16:creationId xmlns:a16="http://schemas.microsoft.com/office/drawing/2014/main" id="{56582EEE-AB8D-F74A-16CE-0E6BC56BA25A}"/>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84E6E7BA-9BA6-2B6E-5F43-7E1969AF0342}"/>
              </a:ext>
            </a:extLst>
          </p:cNvPr>
          <p:cNvSpPr>
            <a:spLocks noGrp="1"/>
          </p:cNvSpPr>
          <p:nvPr>
            <p:ph type="sldNum" sz="quarter" idx="12"/>
          </p:nvPr>
        </p:nvSpPr>
        <p:spPr/>
        <p:txBody>
          <a:bodyPr/>
          <a:lstStyle/>
          <a:p>
            <a:fld id="{D9C280CB-73F6-4720-A3F5-8E9D45F3B5A2}" type="slidenum">
              <a:rPr lang="fr-FR" smtClean="0"/>
              <a:t>‹#›</a:t>
            </a:fld>
            <a:endParaRPr lang="fr-FR"/>
          </a:p>
        </p:txBody>
      </p:sp>
    </p:spTree>
    <p:extLst>
      <p:ext uri="{BB962C8B-B14F-4D97-AF65-F5344CB8AC3E}">
        <p14:creationId xmlns:p14="http://schemas.microsoft.com/office/powerpoint/2010/main" val="796002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059D7-F9D3-A83B-DC66-27DC1C2A82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A735C8D2-675F-F4A8-0330-C32B06E978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EDF19135-B681-A1EA-21D4-B544E146B4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085B-BE91-D501-589D-62A582B41154}"/>
              </a:ext>
            </a:extLst>
          </p:cNvPr>
          <p:cNvSpPr>
            <a:spLocks noGrp="1"/>
          </p:cNvSpPr>
          <p:nvPr>
            <p:ph type="dt" sz="half" idx="10"/>
          </p:nvPr>
        </p:nvSpPr>
        <p:spPr/>
        <p:txBody>
          <a:bodyPr/>
          <a:lstStyle/>
          <a:p>
            <a:fld id="{7DEDD64A-363B-4BB4-84F3-5F137F423282}" type="datetimeFigureOut">
              <a:rPr lang="fr-FR" smtClean="0"/>
              <a:t>03/06/2025</a:t>
            </a:fld>
            <a:endParaRPr lang="fr-FR"/>
          </a:p>
        </p:txBody>
      </p:sp>
      <p:sp>
        <p:nvSpPr>
          <p:cNvPr id="6" name="Footer Placeholder 5">
            <a:extLst>
              <a:ext uri="{FF2B5EF4-FFF2-40B4-BE49-F238E27FC236}">
                <a16:creationId xmlns:a16="http://schemas.microsoft.com/office/drawing/2014/main" id="{83BF8A88-870C-F0C5-5200-C99D094F133E}"/>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D882678A-028E-547F-7399-F1B3C66BAFB2}"/>
              </a:ext>
            </a:extLst>
          </p:cNvPr>
          <p:cNvSpPr>
            <a:spLocks noGrp="1"/>
          </p:cNvSpPr>
          <p:nvPr>
            <p:ph type="sldNum" sz="quarter" idx="12"/>
          </p:nvPr>
        </p:nvSpPr>
        <p:spPr/>
        <p:txBody>
          <a:bodyPr/>
          <a:lstStyle/>
          <a:p>
            <a:fld id="{D9C280CB-73F6-4720-A3F5-8E9D45F3B5A2}" type="slidenum">
              <a:rPr lang="fr-FR" smtClean="0"/>
              <a:t>‹#›</a:t>
            </a:fld>
            <a:endParaRPr lang="fr-FR"/>
          </a:p>
        </p:txBody>
      </p:sp>
    </p:spTree>
    <p:extLst>
      <p:ext uri="{BB962C8B-B14F-4D97-AF65-F5344CB8AC3E}">
        <p14:creationId xmlns:p14="http://schemas.microsoft.com/office/powerpoint/2010/main" val="3998169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69B33-E9D9-D6A3-8702-7E02EE4235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5203DF72-415B-7102-C940-92E41F2027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5799E879-DF82-01D5-6678-EC080B7956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75AF96-2ECA-21AE-3497-C81D17690918}"/>
              </a:ext>
            </a:extLst>
          </p:cNvPr>
          <p:cNvSpPr>
            <a:spLocks noGrp="1"/>
          </p:cNvSpPr>
          <p:nvPr>
            <p:ph type="dt" sz="half" idx="10"/>
          </p:nvPr>
        </p:nvSpPr>
        <p:spPr/>
        <p:txBody>
          <a:bodyPr/>
          <a:lstStyle/>
          <a:p>
            <a:fld id="{7DEDD64A-363B-4BB4-84F3-5F137F423282}" type="datetimeFigureOut">
              <a:rPr lang="fr-FR" smtClean="0"/>
              <a:t>03/06/2025</a:t>
            </a:fld>
            <a:endParaRPr lang="fr-FR"/>
          </a:p>
        </p:txBody>
      </p:sp>
      <p:sp>
        <p:nvSpPr>
          <p:cNvPr id="6" name="Footer Placeholder 5">
            <a:extLst>
              <a:ext uri="{FF2B5EF4-FFF2-40B4-BE49-F238E27FC236}">
                <a16:creationId xmlns:a16="http://schemas.microsoft.com/office/drawing/2014/main" id="{CEEBA42C-4B85-8FE5-A868-2218C6057205}"/>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87C91170-6250-E052-5DBD-74093019B54F}"/>
              </a:ext>
            </a:extLst>
          </p:cNvPr>
          <p:cNvSpPr>
            <a:spLocks noGrp="1"/>
          </p:cNvSpPr>
          <p:nvPr>
            <p:ph type="sldNum" sz="quarter" idx="12"/>
          </p:nvPr>
        </p:nvSpPr>
        <p:spPr/>
        <p:txBody>
          <a:bodyPr/>
          <a:lstStyle/>
          <a:p>
            <a:fld id="{D9C280CB-73F6-4720-A3F5-8E9D45F3B5A2}" type="slidenum">
              <a:rPr lang="fr-FR" smtClean="0"/>
              <a:t>‹#›</a:t>
            </a:fld>
            <a:endParaRPr lang="fr-FR"/>
          </a:p>
        </p:txBody>
      </p:sp>
    </p:spTree>
    <p:extLst>
      <p:ext uri="{BB962C8B-B14F-4D97-AF65-F5344CB8AC3E}">
        <p14:creationId xmlns:p14="http://schemas.microsoft.com/office/powerpoint/2010/main" val="28888918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212D27-9EF7-27D3-CDD0-CC22840CC1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a:extLst>
              <a:ext uri="{FF2B5EF4-FFF2-40B4-BE49-F238E27FC236}">
                <a16:creationId xmlns:a16="http://schemas.microsoft.com/office/drawing/2014/main" id="{BF037994-DB6F-C6BD-05C1-B2E50122C1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B14A0A5C-79B7-26A1-38FF-0A8D7BC1EF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DEDD64A-363B-4BB4-84F3-5F137F423282}" type="datetimeFigureOut">
              <a:rPr lang="fr-FR" smtClean="0"/>
              <a:t>03/06/2025</a:t>
            </a:fld>
            <a:endParaRPr lang="fr-FR"/>
          </a:p>
        </p:txBody>
      </p:sp>
      <p:sp>
        <p:nvSpPr>
          <p:cNvPr id="5" name="Footer Placeholder 4">
            <a:extLst>
              <a:ext uri="{FF2B5EF4-FFF2-40B4-BE49-F238E27FC236}">
                <a16:creationId xmlns:a16="http://schemas.microsoft.com/office/drawing/2014/main" id="{8FBDD97A-C309-E3D0-01D5-B5D88F766D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Slide Number Placeholder 5">
            <a:extLst>
              <a:ext uri="{FF2B5EF4-FFF2-40B4-BE49-F238E27FC236}">
                <a16:creationId xmlns:a16="http://schemas.microsoft.com/office/drawing/2014/main" id="{22D58746-0ECC-3DCC-B755-CE30AAB05B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9C280CB-73F6-4720-A3F5-8E9D45F3B5A2}" type="slidenum">
              <a:rPr lang="fr-FR" smtClean="0"/>
              <a:t>‹#›</a:t>
            </a:fld>
            <a:endParaRPr lang="fr-FR"/>
          </a:p>
        </p:txBody>
      </p:sp>
    </p:spTree>
    <p:extLst>
      <p:ext uri="{BB962C8B-B14F-4D97-AF65-F5344CB8AC3E}">
        <p14:creationId xmlns:p14="http://schemas.microsoft.com/office/powerpoint/2010/main" val="42187768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7" name="Picture 1036">
            <a:extLst>
              <a:ext uri="{FF2B5EF4-FFF2-40B4-BE49-F238E27FC236}">
                <a16:creationId xmlns:a16="http://schemas.microsoft.com/office/drawing/2014/main" id="{02E56266-6C50-63C0-BDFC-FA7301CE0A08}"/>
              </a:ext>
            </a:extLst>
          </p:cNvPr>
          <p:cNvPicPr>
            <a:picLocks noChangeAspect="1"/>
          </p:cNvPicPr>
          <p:nvPr/>
        </p:nvPicPr>
        <p:blipFill>
          <a:blip r:embed="rId2"/>
          <a:srcRect t="20861" r="6539"/>
          <a:stretch/>
        </p:blipFill>
        <p:spPr>
          <a:xfrm>
            <a:off x="319955" y="297000"/>
            <a:ext cx="2401652" cy="2072800"/>
          </a:xfrm>
          <a:prstGeom prst="rect">
            <a:avLst/>
          </a:prstGeom>
        </p:spPr>
      </p:pic>
      <p:pic>
        <p:nvPicPr>
          <p:cNvPr id="1038" name="Picture 6" descr="3: Shape of waveform when approaching the coastline. The waveform (in red) does not conform to the Brown model when it gets close to the coast due to land contamination (adapted from COASTALT, 2015).">
            <a:extLst>
              <a:ext uri="{FF2B5EF4-FFF2-40B4-BE49-F238E27FC236}">
                <a16:creationId xmlns:a16="http://schemas.microsoft.com/office/drawing/2014/main" id="{84849BB3-5DDF-1CD6-5404-CB789BAA7A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2266" y="266697"/>
            <a:ext cx="2446485" cy="2109544"/>
          </a:xfrm>
          <a:prstGeom prst="rect">
            <a:avLst/>
          </a:prstGeom>
          <a:noFill/>
          <a:extLst>
            <a:ext uri="{909E8E84-426E-40DD-AFC4-6F175D3DCCD1}">
              <a14:hiddenFill xmlns:a14="http://schemas.microsoft.com/office/drawing/2010/main">
                <a:solidFill>
                  <a:srgbClr val="FFFFFF"/>
                </a:solidFill>
              </a14:hiddenFill>
            </a:ext>
          </a:extLst>
        </p:spPr>
      </p:pic>
      <p:sp>
        <p:nvSpPr>
          <p:cNvPr id="1039" name="TextBox 1038">
            <a:extLst>
              <a:ext uri="{FF2B5EF4-FFF2-40B4-BE49-F238E27FC236}">
                <a16:creationId xmlns:a16="http://schemas.microsoft.com/office/drawing/2014/main" id="{89620357-4D0B-41DA-5729-CA1984640F9C}"/>
              </a:ext>
            </a:extLst>
          </p:cNvPr>
          <p:cNvSpPr txBox="1"/>
          <p:nvPr/>
        </p:nvSpPr>
        <p:spPr>
          <a:xfrm>
            <a:off x="209392" y="2616350"/>
            <a:ext cx="2664268" cy="230832"/>
          </a:xfrm>
          <a:prstGeom prst="rect">
            <a:avLst/>
          </a:prstGeom>
          <a:noFill/>
        </p:spPr>
        <p:txBody>
          <a:bodyPr wrap="square" rtlCol="0">
            <a:spAutoFit/>
          </a:bodyPr>
          <a:lstStyle/>
          <a:p>
            <a:r>
              <a:rPr lang="en-GB" sz="900" b="1" dirty="0">
                <a:latin typeface="Georgia" panose="02040502050405020303" pitchFamily="18" charset="0"/>
              </a:rPr>
              <a:t>A. </a:t>
            </a:r>
            <a:r>
              <a:rPr lang="en-GB" sz="900" dirty="0">
                <a:latin typeface="Georgia" panose="02040502050405020303" pitchFamily="18" charset="0"/>
              </a:rPr>
              <a:t>Copernicus Sentinel 3 satellite</a:t>
            </a:r>
            <a:endParaRPr lang="fr-FR" sz="900" dirty="0">
              <a:latin typeface="Georgia" panose="02040502050405020303" pitchFamily="18" charset="0"/>
            </a:endParaRPr>
          </a:p>
        </p:txBody>
      </p:sp>
      <p:grpSp>
        <p:nvGrpSpPr>
          <p:cNvPr id="1058" name="Group 1057">
            <a:extLst>
              <a:ext uri="{FF2B5EF4-FFF2-40B4-BE49-F238E27FC236}">
                <a16:creationId xmlns:a16="http://schemas.microsoft.com/office/drawing/2014/main" id="{A0C0672E-3C1C-D8F3-33B5-7D1DE25FC82B}"/>
              </a:ext>
            </a:extLst>
          </p:cNvPr>
          <p:cNvGrpSpPr/>
          <p:nvPr/>
        </p:nvGrpSpPr>
        <p:grpSpPr>
          <a:xfrm>
            <a:off x="5769226" y="249591"/>
            <a:ext cx="3049146" cy="2036759"/>
            <a:chOff x="4217671" y="2221933"/>
            <a:chExt cx="6430154" cy="3829472"/>
          </a:xfrm>
        </p:grpSpPr>
        <p:pic>
          <p:nvPicPr>
            <p:cNvPr id="1041" name="Picture 1040">
              <a:extLst>
                <a:ext uri="{FF2B5EF4-FFF2-40B4-BE49-F238E27FC236}">
                  <a16:creationId xmlns:a16="http://schemas.microsoft.com/office/drawing/2014/main" id="{D4682B5C-A6DB-6F21-F8E9-2BAD449C260B}"/>
                </a:ext>
              </a:extLst>
            </p:cNvPr>
            <p:cNvPicPr>
              <a:picLocks noChangeAspect="1"/>
            </p:cNvPicPr>
            <p:nvPr/>
          </p:nvPicPr>
          <p:blipFill>
            <a:blip r:embed="rId4"/>
            <a:srcRect r="20791"/>
            <a:stretch/>
          </p:blipFill>
          <p:spPr>
            <a:xfrm>
              <a:off x="4217671" y="2221933"/>
              <a:ext cx="4469484" cy="3829472"/>
            </a:xfrm>
            <a:prstGeom prst="rect">
              <a:avLst/>
            </a:prstGeom>
          </p:spPr>
        </p:pic>
        <p:sp>
          <p:nvSpPr>
            <p:cNvPr id="1042" name="Sun 1041">
              <a:extLst>
                <a:ext uri="{FF2B5EF4-FFF2-40B4-BE49-F238E27FC236}">
                  <a16:creationId xmlns:a16="http://schemas.microsoft.com/office/drawing/2014/main" id="{3B9D3045-5E92-2E52-527D-735E066761CF}"/>
                </a:ext>
              </a:extLst>
            </p:cNvPr>
            <p:cNvSpPr/>
            <p:nvPr/>
          </p:nvSpPr>
          <p:spPr>
            <a:xfrm>
              <a:off x="9752858" y="3344413"/>
              <a:ext cx="894967" cy="792256"/>
            </a:xfrm>
            <a:prstGeom prst="sun">
              <a:avLst/>
            </a:prstGeom>
            <a:solidFill>
              <a:srgbClr val="F4DC62"/>
            </a:solidFill>
            <a:ln>
              <a:solidFill>
                <a:srgbClr val="FFCC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044" name="Straight Arrow Connector 1043">
              <a:extLst>
                <a:ext uri="{FF2B5EF4-FFF2-40B4-BE49-F238E27FC236}">
                  <a16:creationId xmlns:a16="http://schemas.microsoft.com/office/drawing/2014/main" id="{7D10EC5C-ACA4-1FDE-1E20-198A5EC23895}"/>
                </a:ext>
              </a:extLst>
            </p:cNvPr>
            <p:cNvCxnSpPr>
              <a:cxnSpLocks/>
            </p:cNvCxnSpPr>
            <p:nvPr/>
          </p:nvCxnSpPr>
          <p:spPr>
            <a:xfrm flipH="1">
              <a:off x="8951708" y="3952804"/>
              <a:ext cx="826213" cy="1086233"/>
            </a:xfrm>
            <a:prstGeom prst="straightConnector1">
              <a:avLst/>
            </a:prstGeom>
            <a:ln>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046" name="Straight Arrow Connector 1045">
              <a:extLst>
                <a:ext uri="{FF2B5EF4-FFF2-40B4-BE49-F238E27FC236}">
                  <a16:creationId xmlns:a16="http://schemas.microsoft.com/office/drawing/2014/main" id="{C0BAC98C-3D58-A025-4713-0D8CAAFC6255}"/>
                </a:ext>
              </a:extLst>
            </p:cNvPr>
            <p:cNvCxnSpPr>
              <a:cxnSpLocks/>
            </p:cNvCxnSpPr>
            <p:nvPr/>
          </p:nvCxnSpPr>
          <p:spPr>
            <a:xfrm flipH="1">
              <a:off x="9058144" y="3999559"/>
              <a:ext cx="895479" cy="1039478"/>
            </a:xfrm>
            <a:prstGeom prst="straightConnector1">
              <a:avLst/>
            </a:prstGeom>
            <a:ln>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047" name="Straight Arrow Connector 1046">
              <a:extLst>
                <a:ext uri="{FF2B5EF4-FFF2-40B4-BE49-F238E27FC236}">
                  <a16:creationId xmlns:a16="http://schemas.microsoft.com/office/drawing/2014/main" id="{74D55E83-3B67-B952-7802-DFF25853DE08}"/>
                </a:ext>
              </a:extLst>
            </p:cNvPr>
            <p:cNvCxnSpPr>
              <a:cxnSpLocks/>
            </p:cNvCxnSpPr>
            <p:nvPr/>
          </p:nvCxnSpPr>
          <p:spPr>
            <a:xfrm flipH="1">
              <a:off x="9350959" y="4193165"/>
              <a:ext cx="701363" cy="854539"/>
            </a:xfrm>
            <a:prstGeom prst="straightConnector1">
              <a:avLst/>
            </a:prstGeom>
            <a:ln>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048" name="Straight Arrow Connector 1047">
              <a:extLst>
                <a:ext uri="{FF2B5EF4-FFF2-40B4-BE49-F238E27FC236}">
                  <a16:creationId xmlns:a16="http://schemas.microsoft.com/office/drawing/2014/main" id="{5FAB84CF-5761-83CD-EC8D-906948CE05AB}"/>
                </a:ext>
              </a:extLst>
            </p:cNvPr>
            <p:cNvCxnSpPr>
              <a:cxnSpLocks/>
            </p:cNvCxnSpPr>
            <p:nvPr/>
          </p:nvCxnSpPr>
          <p:spPr>
            <a:xfrm flipH="1" flipV="1">
              <a:off x="8267444" y="3528277"/>
              <a:ext cx="894967" cy="1349098"/>
            </a:xfrm>
            <a:prstGeom prst="straightConnector1">
              <a:avLst/>
            </a:prstGeom>
            <a:ln>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051" name="Straight Arrow Connector 1050">
              <a:extLst>
                <a:ext uri="{FF2B5EF4-FFF2-40B4-BE49-F238E27FC236}">
                  <a16:creationId xmlns:a16="http://schemas.microsoft.com/office/drawing/2014/main" id="{D289924C-983E-D24C-E3C4-C45D107652AD}"/>
                </a:ext>
              </a:extLst>
            </p:cNvPr>
            <p:cNvCxnSpPr>
              <a:cxnSpLocks/>
            </p:cNvCxnSpPr>
            <p:nvPr/>
          </p:nvCxnSpPr>
          <p:spPr>
            <a:xfrm flipH="1" flipV="1">
              <a:off x="8140901" y="3549705"/>
              <a:ext cx="894967" cy="1349098"/>
            </a:xfrm>
            <a:prstGeom prst="straightConnector1">
              <a:avLst/>
            </a:prstGeom>
            <a:ln>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052" name="Straight Arrow Connector 1051">
              <a:extLst>
                <a:ext uri="{FF2B5EF4-FFF2-40B4-BE49-F238E27FC236}">
                  <a16:creationId xmlns:a16="http://schemas.microsoft.com/office/drawing/2014/main" id="{2DB4A312-2D2A-480D-1D65-70AA6498FA90}"/>
                </a:ext>
              </a:extLst>
            </p:cNvPr>
            <p:cNvCxnSpPr>
              <a:cxnSpLocks/>
            </p:cNvCxnSpPr>
            <p:nvPr/>
          </p:nvCxnSpPr>
          <p:spPr>
            <a:xfrm flipH="1" flipV="1">
              <a:off x="7994862" y="3539080"/>
              <a:ext cx="1041006" cy="1539714"/>
            </a:xfrm>
            <a:prstGeom prst="straightConnector1">
              <a:avLst/>
            </a:prstGeom>
            <a:ln>
              <a:solidFill>
                <a:schemeClr val="accent2">
                  <a:lumMod val="75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057" name="TextBox 1056">
              <a:extLst>
                <a:ext uri="{FF2B5EF4-FFF2-40B4-BE49-F238E27FC236}">
                  <a16:creationId xmlns:a16="http://schemas.microsoft.com/office/drawing/2014/main" id="{89A5AB84-E976-F4F2-8992-A6349B5B0BA8}"/>
                </a:ext>
              </a:extLst>
            </p:cNvPr>
            <p:cNvSpPr txBox="1"/>
            <p:nvPr/>
          </p:nvSpPr>
          <p:spPr>
            <a:xfrm>
              <a:off x="8098962" y="2713080"/>
              <a:ext cx="1651644" cy="469672"/>
            </a:xfrm>
            <a:prstGeom prst="rect">
              <a:avLst/>
            </a:prstGeom>
            <a:noFill/>
          </p:spPr>
          <p:txBody>
            <a:bodyPr wrap="square" rtlCol="0">
              <a:spAutoFit/>
            </a:bodyPr>
            <a:lstStyle/>
            <a:p>
              <a:r>
                <a:rPr lang="en-GB" sz="800" dirty="0">
                  <a:latin typeface="Georgia" panose="02040502050405020303" pitchFamily="18" charset="0"/>
                </a:rPr>
                <a:t>Tilted filed of view to avoid sun glint</a:t>
              </a:r>
              <a:endParaRPr lang="fr-FR" sz="800" dirty="0">
                <a:latin typeface="Georgia" panose="02040502050405020303" pitchFamily="18" charset="0"/>
              </a:endParaRPr>
            </a:p>
          </p:txBody>
        </p:sp>
      </p:grpSp>
      <p:pic>
        <p:nvPicPr>
          <p:cNvPr id="1059" name="Picture 2" descr="Understanding Spectra from the Earth">
            <a:extLst>
              <a:ext uri="{FF2B5EF4-FFF2-40B4-BE49-F238E27FC236}">
                <a16:creationId xmlns:a16="http://schemas.microsoft.com/office/drawing/2014/main" id="{D74556B8-6A9E-EED3-FBE2-B6C3987EB0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92922" y="1821075"/>
            <a:ext cx="1654552" cy="694659"/>
          </a:xfrm>
          <a:prstGeom prst="rect">
            <a:avLst/>
          </a:prstGeom>
          <a:noFill/>
          <a:extLst>
            <a:ext uri="{909E8E84-426E-40DD-AFC4-6F175D3DCCD1}">
              <a14:hiddenFill xmlns:a14="http://schemas.microsoft.com/office/drawing/2010/main">
                <a:solidFill>
                  <a:srgbClr val="FFFFFF"/>
                </a:solidFill>
              </a14:hiddenFill>
            </a:ext>
          </a:extLst>
        </p:spPr>
      </p:pic>
      <p:grpSp>
        <p:nvGrpSpPr>
          <p:cNvPr id="1061" name="Group 1060">
            <a:extLst>
              <a:ext uri="{FF2B5EF4-FFF2-40B4-BE49-F238E27FC236}">
                <a16:creationId xmlns:a16="http://schemas.microsoft.com/office/drawing/2014/main" id="{EAC56041-774C-6838-A11E-776ED4A0C755}"/>
              </a:ext>
            </a:extLst>
          </p:cNvPr>
          <p:cNvGrpSpPr/>
          <p:nvPr/>
        </p:nvGrpSpPr>
        <p:grpSpPr>
          <a:xfrm>
            <a:off x="9577087" y="83189"/>
            <a:ext cx="1554136" cy="1444228"/>
            <a:chOff x="8528586" y="-7559770"/>
            <a:chExt cx="2906795" cy="2923543"/>
          </a:xfrm>
        </p:grpSpPr>
        <p:pic>
          <p:nvPicPr>
            <p:cNvPr id="1077" name="Picture 1076">
              <a:extLst>
                <a:ext uri="{FF2B5EF4-FFF2-40B4-BE49-F238E27FC236}">
                  <a16:creationId xmlns:a16="http://schemas.microsoft.com/office/drawing/2014/main" id="{D38B57BC-E6D9-33F8-47E9-1BE2A67DC95F}"/>
                </a:ext>
              </a:extLst>
            </p:cNvPr>
            <p:cNvPicPr>
              <a:picLocks noChangeAspect="1"/>
            </p:cNvPicPr>
            <p:nvPr/>
          </p:nvPicPr>
          <p:blipFill>
            <a:blip r:embed="rId6"/>
            <a:srcRect l="-1" r="7393"/>
            <a:stretch/>
          </p:blipFill>
          <p:spPr>
            <a:xfrm>
              <a:off x="8701600" y="-6789324"/>
              <a:ext cx="1141634" cy="2153097"/>
            </a:xfrm>
            <a:prstGeom prst="rect">
              <a:avLst/>
            </a:prstGeom>
          </p:spPr>
        </p:pic>
        <p:cxnSp>
          <p:nvCxnSpPr>
            <p:cNvPr id="1078" name="Straight Arrow Connector 1077">
              <a:extLst>
                <a:ext uri="{FF2B5EF4-FFF2-40B4-BE49-F238E27FC236}">
                  <a16:creationId xmlns:a16="http://schemas.microsoft.com/office/drawing/2014/main" id="{7948FA12-3931-5AA5-CFE8-31CEAFC5AB4A}"/>
                </a:ext>
              </a:extLst>
            </p:cNvPr>
            <p:cNvCxnSpPr>
              <a:cxnSpLocks/>
            </p:cNvCxnSpPr>
            <p:nvPr/>
          </p:nvCxnSpPr>
          <p:spPr>
            <a:xfrm>
              <a:off x="8960197" y="-7104631"/>
              <a:ext cx="110464" cy="26237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79" name="Straight Arrow Connector 1078">
              <a:extLst>
                <a:ext uri="{FF2B5EF4-FFF2-40B4-BE49-F238E27FC236}">
                  <a16:creationId xmlns:a16="http://schemas.microsoft.com/office/drawing/2014/main" id="{0FCD3D62-C4E6-3098-0CE7-59EB7E3FC409}"/>
                </a:ext>
              </a:extLst>
            </p:cNvPr>
            <p:cNvCxnSpPr>
              <a:cxnSpLocks/>
            </p:cNvCxnSpPr>
            <p:nvPr/>
          </p:nvCxnSpPr>
          <p:spPr>
            <a:xfrm>
              <a:off x="9380461" y="-7182756"/>
              <a:ext cx="0" cy="3501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080" name="Straight Arrow Connector 1079">
              <a:extLst>
                <a:ext uri="{FF2B5EF4-FFF2-40B4-BE49-F238E27FC236}">
                  <a16:creationId xmlns:a16="http://schemas.microsoft.com/office/drawing/2014/main" id="{087B8CD9-E4D3-1373-E92D-BECD726E7E1B}"/>
                </a:ext>
              </a:extLst>
            </p:cNvPr>
            <p:cNvCxnSpPr>
              <a:cxnSpLocks/>
            </p:cNvCxnSpPr>
            <p:nvPr/>
          </p:nvCxnSpPr>
          <p:spPr>
            <a:xfrm flipH="1">
              <a:off x="9594736" y="-7094528"/>
              <a:ext cx="191051" cy="22390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081" name="TextBox 1080">
              <a:extLst>
                <a:ext uri="{FF2B5EF4-FFF2-40B4-BE49-F238E27FC236}">
                  <a16:creationId xmlns:a16="http://schemas.microsoft.com/office/drawing/2014/main" id="{AC470E67-1442-301B-E95D-03179C217822}"/>
                </a:ext>
              </a:extLst>
            </p:cNvPr>
            <p:cNvSpPr txBox="1"/>
            <p:nvPr/>
          </p:nvSpPr>
          <p:spPr>
            <a:xfrm>
              <a:off x="8528586" y="-7450547"/>
              <a:ext cx="1084149" cy="375588"/>
            </a:xfrm>
            <a:prstGeom prst="rect">
              <a:avLst/>
            </a:prstGeom>
            <a:noFill/>
          </p:spPr>
          <p:txBody>
            <a:bodyPr wrap="square" rtlCol="0">
              <a:spAutoFit/>
            </a:bodyPr>
            <a:lstStyle/>
            <a:p>
              <a:r>
                <a:rPr lang="en-GB" sz="900" dirty="0">
                  <a:latin typeface="Georgia" panose="02040502050405020303" pitchFamily="18" charset="0"/>
                </a:rPr>
                <a:t>Filter</a:t>
              </a:r>
              <a:endParaRPr lang="fr-FR" sz="900" dirty="0">
                <a:latin typeface="Georgia" panose="02040502050405020303" pitchFamily="18" charset="0"/>
              </a:endParaRPr>
            </a:p>
          </p:txBody>
        </p:sp>
        <p:sp>
          <p:nvSpPr>
            <p:cNvPr id="1082" name="TextBox 1081">
              <a:extLst>
                <a:ext uri="{FF2B5EF4-FFF2-40B4-BE49-F238E27FC236}">
                  <a16:creationId xmlns:a16="http://schemas.microsoft.com/office/drawing/2014/main" id="{E6AF55EE-D3F3-B7CA-9611-EC36C5B9284D}"/>
                </a:ext>
              </a:extLst>
            </p:cNvPr>
            <p:cNvSpPr txBox="1"/>
            <p:nvPr/>
          </p:nvSpPr>
          <p:spPr>
            <a:xfrm>
              <a:off x="9047020" y="-7559770"/>
              <a:ext cx="1084149" cy="436122"/>
            </a:xfrm>
            <a:prstGeom prst="rect">
              <a:avLst/>
            </a:prstGeom>
            <a:noFill/>
          </p:spPr>
          <p:txBody>
            <a:bodyPr wrap="square" rtlCol="0">
              <a:spAutoFit/>
            </a:bodyPr>
            <a:lstStyle/>
            <a:p>
              <a:r>
                <a:rPr lang="en-GB" sz="800" dirty="0">
                  <a:latin typeface="Georgia" panose="02040502050405020303" pitchFamily="18" charset="0"/>
                </a:rPr>
                <a:t>Detector</a:t>
              </a:r>
              <a:endParaRPr lang="fr-FR" sz="800" dirty="0">
                <a:latin typeface="Georgia" panose="02040502050405020303" pitchFamily="18" charset="0"/>
              </a:endParaRPr>
            </a:p>
          </p:txBody>
        </p:sp>
        <p:sp>
          <p:nvSpPr>
            <p:cNvPr id="1083" name="TextBox 1082">
              <a:extLst>
                <a:ext uri="{FF2B5EF4-FFF2-40B4-BE49-F238E27FC236}">
                  <a16:creationId xmlns:a16="http://schemas.microsoft.com/office/drawing/2014/main" id="{4027D458-0FD8-B59E-3DB0-395DA75969D2}"/>
                </a:ext>
              </a:extLst>
            </p:cNvPr>
            <p:cNvSpPr txBox="1"/>
            <p:nvPr/>
          </p:nvSpPr>
          <p:spPr>
            <a:xfrm>
              <a:off x="9821213" y="-7532898"/>
              <a:ext cx="1614168" cy="685333"/>
            </a:xfrm>
            <a:prstGeom prst="rect">
              <a:avLst/>
            </a:prstGeom>
            <a:noFill/>
          </p:spPr>
          <p:txBody>
            <a:bodyPr wrap="square" rtlCol="0">
              <a:spAutoFit/>
            </a:bodyPr>
            <a:lstStyle/>
            <a:p>
              <a:r>
                <a:rPr lang="en-GB" sz="800" dirty="0">
                  <a:latin typeface="Georgia" panose="02040502050405020303" pitchFamily="18" charset="0"/>
                </a:rPr>
                <a:t>Photosensitive substrate</a:t>
              </a:r>
              <a:endParaRPr lang="fr-FR" sz="800" dirty="0">
                <a:latin typeface="Georgia" panose="02040502050405020303" pitchFamily="18" charset="0"/>
              </a:endParaRPr>
            </a:p>
          </p:txBody>
        </p:sp>
      </p:grpSp>
      <p:sp>
        <p:nvSpPr>
          <p:cNvPr id="1085" name="Arrow: Up 1084">
            <a:extLst>
              <a:ext uri="{FF2B5EF4-FFF2-40B4-BE49-F238E27FC236}">
                <a16:creationId xmlns:a16="http://schemas.microsoft.com/office/drawing/2014/main" id="{BCA4D547-D6E3-02D6-452C-EB74ACFEDDA4}"/>
              </a:ext>
            </a:extLst>
          </p:cNvPr>
          <p:cNvSpPr/>
          <p:nvPr/>
        </p:nvSpPr>
        <p:spPr>
          <a:xfrm rot="11699137">
            <a:off x="9889189" y="1546070"/>
            <a:ext cx="63381" cy="180652"/>
          </a:xfrm>
          <a:prstGeom prst="up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090" name="TextBox 1089">
            <a:extLst>
              <a:ext uri="{FF2B5EF4-FFF2-40B4-BE49-F238E27FC236}">
                <a16:creationId xmlns:a16="http://schemas.microsoft.com/office/drawing/2014/main" id="{066F6300-7654-EB80-7F90-A3DC1E679968}"/>
              </a:ext>
            </a:extLst>
          </p:cNvPr>
          <p:cNvSpPr txBox="1"/>
          <p:nvPr/>
        </p:nvSpPr>
        <p:spPr>
          <a:xfrm>
            <a:off x="10277000" y="1468155"/>
            <a:ext cx="1353210" cy="338554"/>
          </a:xfrm>
          <a:prstGeom prst="rect">
            <a:avLst/>
          </a:prstGeom>
          <a:noFill/>
        </p:spPr>
        <p:txBody>
          <a:bodyPr wrap="square" rtlCol="0">
            <a:spAutoFit/>
          </a:bodyPr>
          <a:lstStyle/>
          <a:p>
            <a:r>
              <a:rPr lang="en-GB" sz="800" dirty="0">
                <a:latin typeface="Georgia" panose="02040502050405020303" pitchFamily="18" charset="0"/>
              </a:rPr>
              <a:t>Photon energy split across 21 spectral bands</a:t>
            </a:r>
            <a:endParaRPr lang="fr-FR" sz="800" dirty="0">
              <a:latin typeface="Georgia" panose="02040502050405020303" pitchFamily="18" charset="0"/>
            </a:endParaRPr>
          </a:p>
        </p:txBody>
      </p:sp>
      <p:pic>
        <p:nvPicPr>
          <p:cNvPr id="1092" name="Picture 1091">
            <a:extLst>
              <a:ext uri="{FF2B5EF4-FFF2-40B4-BE49-F238E27FC236}">
                <a16:creationId xmlns:a16="http://schemas.microsoft.com/office/drawing/2014/main" id="{2E7163BA-4E31-F38D-F72C-25045E7A9EE1}"/>
              </a:ext>
            </a:extLst>
          </p:cNvPr>
          <p:cNvPicPr>
            <a:picLocks noChangeAspect="1"/>
          </p:cNvPicPr>
          <p:nvPr/>
        </p:nvPicPr>
        <p:blipFill>
          <a:blip r:embed="rId7"/>
          <a:stretch>
            <a:fillRect/>
          </a:stretch>
        </p:blipFill>
        <p:spPr>
          <a:xfrm>
            <a:off x="244522" y="3653926"/>
            <a:ext cx="1572935" cy="2141348"/>
          </a:xfrm>
          <a:prstGeom prst="rect">
            <a:avLst/>
          </a:prstGeom>
        </p:spPr>
      </p:pic>
      <p:pic>
        <p:nvPicPr>
          <p:cNvPr id="1093" name="Picture 1092">
            <a:extLst>
              <a:ext uri="{FF2B5EF4-FFF2-40B4-BE49-F238E27FC236}">
                <a16:creationId xmlns:a16="http://schemas.microsoft.com/office/drawing/2014/main" id="{B0977F65-6E41-FE3A-8C9C-F55D41160024}"/>
              </a:ext>
            </a:extLst>
          </p:cNvPr>
          <p:cNvPicPr>
            <a:picLocks noChangeAspect="1"/>
          </p:cNvPicPr>
          <p:nvPr/>
        </p:nvPicPr>
        <p:blipFill>
          <a:blip r:embed="rId8"/>
          <a:stretch>
            <a:fillRect/>
          </a:stretch>
        </p:blipFill>
        <p:spPr>
          <a:xfrm>
            <a:off x="2300771" y="3741498"/>
            <a:ext cx="2950899" cy="1988050"/>
          </a:xfrm>
          <a:prstGeom prst="rect">
            <a:avLst/>
          </a:prstGeom>
        </p:spPr>
      </p:pic>
      <p:pic>
        <p:nvPicPr>
          <p:cNvPr id="1095" name="Picture 8">
            <a:extLst>
              <a:ext uri="{FF2B5EF4-FFF2-40B4-BE49-F238E27FC236}">
                <a16:creationId xmlns:a16="http://schemas.microsoft.com/office/drawing/2014/main" id="{B9248C65-933E-EA87-AF73-9075FE6192A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589212" y="3653926"/>
            <a:ext cx="3229160" cy="2075622"/>
          </a:xfrm>
          <a:prstGeom prst="rect">
            <a:avLst/>
          </a:prstGeom>
          <a:noFill/>
          <a:extLst>
            <a:ext uri="{909E8E84-426E-40DD-AFC4-6F175D3DCCD1}">
              <a14:hiddenFill xmlns:a14="http://schemas.microsoft.com/office/drawing/2010/main">
                <a:solidFill>
                  <a:srgbClr val="FFFFFF"/>
                </a:solidFill>
              </a14:hiddenFill>
            </a:ext>
          </a:extLst>
        </p:spPr>
      </p:pic>
      <p:sp>
        <p:nvSpPr>
          <p:cNvPr id="1096" name="Rectangle: Rounded Corners 1095">
            <a:extLst>
              <a:ext uri="{FF2B5EF4-FFF2-40B4-BE49-F238E27FC236}">
                <a16:creationId xmlns:a16="http://schemas.microsoft.com/office/drawing/2014/main" id="{624ABC13-5D3F-439C-A3CB-0EC384E0491D}"/>
              </a:ext>
            </a:extLst>
          </p:cNvPr>
          <p:cNvSpPr/>
          <p:nvPr/>
        </p:nvSpPr>
        <p:spPr>
          <a:xfrm>
            <a:off x="8972623" y="3930566"/>
            <a:ext cx="935481" cy="437222"/>
          </a:xfrm>
          <a:prstGeom prst="roundRect">
            <a:avLst/>
          </a:prstGeom>
          <a:solidFill>
            <a:schemeClr val="bg1">
              <a:lumMod val="65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000" dirty="0">
                <a:latin typeface="Georgia" panose="02040502050405020303" pitchFamily="18" charset="0"/>
              </a:rPr>
              <a:t>Altimetry</a:t>
            </a:r>
            <a:endParaRPr lang="fr-FR" sz="1000" dirty="0">
              <a:latin typeface="Georgia" panose="02040502050405020303" pitchFamily="18" charset="0"/>
            </a:endParaRPr>
          </a:p>
        </p:txBody>
      </p:sp>
      <p:sp>
        <p:nvSpPr>
          <p:cNvPr id="1097" name="Rectangle: Rounded Corners 1096">
            <a:extLst>
              <a:ext uri="{FF2B5EF4-FFF2-40B4-BE49-F238E27FC236}">
                <a16:creationId xmlns:a16="http://schemas.microsoft.com/office/drawing/2014/main" id="{AE035EBE-9A5D-3765-96F5-60084F55FFDA}"/>
              </a:ext>
            </a:extLst>
          </p:cNvPr>
          <p:cNvSpPr/>
          <p:nvPr/>
        </p:nvSpPr>
        <p:spPr>
          <a:xfrm>
            <a:off x="9407954" y="4293239"/>
            <a:ext cx="1050022" cy="403536"/>
          </a:xfrm>
          <a:prstGeom prst="roundRect">
            <a:avLst/>
          </a:prstGeom>
          <a:solidFill>
            <a:srgbClr val="F4DC62"/>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000" dirty="0">
                <a:latin typeface="Georgia" panose="02040502050405020303" pitchFamily="18" charset="0"/>
              </a:rPr>
              <a:t>SSH/Geoid</a:t>
            </a:r>
          </a:p>
        </p:txBody>
      </p:sp>
      <p:sp>
        <p:nvSpPr>
          <p:cNvPr id="1098" name="Rectangle: Rounded Corners 1097">
            <a:extLst>
              <a:ext uri="{FF2B5EF4-FFF2-40B4-BE49-F238E27FC236}">
                <a16:creationId xmlns:a16="http://schemas.microsoft.com/office/drawing/2014/main" id="{2F929FA0-C306-13A3-F156-8BBE6B046EFC}"/>
              </a:ext>
            </a:extLst>
          </p:cNvPr>
          <p:cNvSpPr/>
          <p:nvPr/>
        </p:nvSpPr>
        <p:spPr>
          <a:xfrm>
            <a:off x="9854271" y="4604547"/>
            <a:ext cx="1038778" cy="403536"/>
          </a:xfrm>
          <a:prstGeom prst="roundRect">
            <a:avLst/>
          </a:prstGeom>
          <a:solidFill>
            <a:srgbClr val="C00000"/>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000" dirty="0">
                <a:latin typeface="Georgia" panose="02040502050405020303" pitchFamily="18" charset="0"/>
              </a:rPr>
              <a:t>Gravity Anomalies</a:t>
            </a:r>
          </a:p>
        </p:txBody>
      </p:sp>
      <p:sp>
        <p:nvSpPr>
          <p:cNvPr id="1099" name="Rectangle: Rounded Corners 1098">
            <a:extLst>
              <a:ext uri="{FF2B5EF4-FFF2-40B4-BE49-F238E27FC236}">
                <a16:creationId xmlns:a16="http://schemas.microsoft.com/office/drawing/2014/main" id="{C66792D2-F050-A6D6-3F6B-2ADC98E21BB2}"/>
              </a:ext>
            </a:extLst>
          </p:cNvPr>
          <p:cNvSpPr/>
          <p:nvPr/>
        </p:nvSpPr>
        <p:spPr>
          <a:xfrm>
            <a:off x="10164252" y="4961363"/>
            <a:ext cx="1038779" cy="453903"/>
          </a:xfrm>
          <a:prstGeom prst="roundRect">
            <a:avLst/>
          </a:prstGeom>
          <a:solidFill>
            <a:schemeClr val="tx2">
              <a:lumMod val="50000"/>
              <a:lumOff val="5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000" dirty="0">
                <a:latin typeface="Georgia" panose="02040502050405020303" pitchFamily="18" charset="0"/>
              </a:rPr>
              <a:t>Bathymetry</a:t>
            </a:r>
          </a:p>
        </p:txBody>
      </p:sp>
      <p:sp>
        <p:nvSpPr>
          <p:cNvPr id="1100" name="TextBox 1099">
            <a:extLst>
              <a:ext uri="{FF2B5EF4-FFF2-40B4-BE49-F238E27FC236}">
                <a16:creationId xmlns:a16="http://schemas.microsoft.com/office/drawing/2014/main" id="{4B0A51DC-F108-4C2C-FF07-88961CF629E8}"/>
              </a:ext>
            </a:extLst>
          </p:cNvPr>
          <p:cNvSpPr txBox="1"/>
          <p:nvPr/>
        </p:nvSpPr>
        <p:spPr>
          <a:xfrm>
            <a:off x="2834501" y="2575721"/>
            <a:ext cx="2525091" cy="784830"/>
          </a:xfrm>
          <a:prstGeom prst="rect">
            <a:avLst/>
          </a:prstGeom>
          <a:noFill/>
        </p:spPr>
        <p:txBody>
          <a:bodyPr wrap="square" rtlCol="0">
            <a:spAutoFit/>
          </a:bodyPr>
          <a:lstStyle/>
          <a:p>
            <a:pPr algn="just"/>
            <a:r>
              <a:rPr lang="en-GB" sz="900" b="1" dirty="0">
                <a:latin typeface="Georgia" panose="02040502050405020303" pitchFamily="18" charset="0"/>
              </a:rPr>
              <a:t>B: </a:t>
            </a:r>
            <a:r>
              <a:rPr lang="en-US" sz="900" i="0" dirty="0">
                <a:effectLst/>
                <a:latin typeface="Georgia" panose="02040502050405020303" pitchFamily="18" charset="0"/>
              </a:rPr>
              <a:t>Modification of the shape waveforms (in red) when a satellite altimeter approaches the coast entering the radar footprint, making the estimate of range and other derived quantities more difficult. [Credits: COASTALT]</a:t>
            </a:r>
            <a:endParaRPr lang="fr-FR" sz="900" dirty="0">
              <a:latin typeface="Georgia" panose="02040502050405020303" pitchFamily="18" charset="0"/>
            </a:endParaRPr>
          </a:p>
        </p:txBody>
      </p:sp>
      <p:sp>
        <p:nvSpPr>
          <p:cNvPr id="1101" name="TextBox 1100">
            <a:extLst>
              <a:ext uri="{FF2B5EF4-FFF2-40B4-BE49-F238E27FC236}">
                <a16:creationId xmlns:a16="http://schemas.microsoft.com/office/drawing/2014/main" id="{47CFC7D9-99AB-DF7F-B1E8-869EFB76C78F}"/>
              </a:ext>
            </a:extLst>
          </p:cNvPr>
          <p:cNvSpPr txBox="1"/>
          <p:nvPr/>
        </p:nvSpPr>
        <p:spPr>
          <a:xfrm>
            <a:off x="5589212" y="2471322"/>
            <a:ext cx="3229160" cy="1061829"/>
          </a:xfrm>
          <a:prstGeom prst="rect">
            <a:avLst/>
          </a:prstGeom>
          <a:noFill/>
        </p:spPr>
        <p:txBody>
          <a:bodyPr wrap="square" rtlCol="0">
            <a:spAutoFit/>
          </a:bodyPr>
          <a:lstStyle/>
          <a:p>
            <a:pPr algn="just"/>
            <a:r>
              <a:rPr lang="en-GB" sz="900" b="1" dirty="0">
                <a:latin typeface="Georgia" panose="02040502050405020303" pitchFamily="18" charset="0"/>
              </a:rPr>
              <a:t>C: </a:t>
            </a:r>
            <a:r>
              <a:rPr lang="en-US" sz="900" i="0" dirty="0">
                <a:effectLst/>
                <a:latin typeface="Georgia" panose="02040502050405020303" pitchFamily="18" charset="0"/>
              </a:rPr>
              <a:t>Basic geometry of the OLCI, showing the fan arrangement of the five cameras that will view Earth through the calibration assembly and the off-nadir pointing of the instrument swath. The Observation Zenith Angle (OZA) is limited to a maximum of 55°. The swath is 1 270 km. The Local Solar Time (LST) of observations is indicated in the lower part of the figure.</a:t>
            </a:r>
            <a:endParaRPr lang="fr-FR" sz="900" dirty="0">
              <a:latin typeface="Georgia" panose="02040502050405020303" pitchFamily="18" charset="0"/>
            </a:endParaRPr>
          </a:p>
        </p:txBody>
      </p:sp>
      <p:sp>
        <p:nvSpPr>
          <p:cNvPr id="1102" name="Arrow: Right 1101">
            <a:extLst>
              <a:ext uri="{FF2B5EF4-FFF2-40B4-BE49-F238E27FC236}">
                <a16:creationId xmlns:a16="http://schemas.microsoft.com/office/drawing/2014/main" id="{0EF768FD-2FC8-399D-DC9C-C39DC1B2D9BF}"/>
              </a:ext>
            </a:extLst>
          </p:cNvPr>
          <p:cNvSpPr/>
          <p:nvPr/>
        </p:nvSpPr>
        <p:spPr>
          <a:xfrm rot="2399433">
            <a:off x="9895224" y="4380832"/>
            <a:ext cx="2024540" cy="95905"/>
          </a:xfrm>
          <a:prstGeom prst="rightArrow">
            <a:avLst/>
          </a:prstGeom>
          <a:solidFill>
            <a:schemeClr val="tx2">
              <a:lumMod val="90000"/>
              <a:lumOff val="10000"/>
            </a:schemeClr>
          </a:solidFill>
          <a:ln>
            <a:solidFill>
              <a:schemeClr val="tx2">
                <a:lumMod val="90000"/>
                <a:lumOff val="1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06" name="TextBox 1105">
            <a:extLst>
              <a:ext uri="{FF2B5EF4-FFF2-40B4-BE49-F238E27FC236}">
                <a16:creationId xmlns:a16="http://schemas.microsoft.com/office/drawing/2014/main" id="{2D8A3196-8E1B-65A1-7FBF-4CD3493C3BA4}"/>
              </a:ext>
            </a:extLst>
          </p:cNvPr>
          <p:cNvSpPr txBox="1"/>
          <p:nvPr/>
        </p:nvSpPr>
        <p:spPr>
          <a:xfrm>
            <a:off x="10907494" y="3845022"/>
            <a:ext cx="1176087" cy="553998"/>
          </a:xfrm>
          <a:prstGeom prst="rect">
            <a:avLst/>
          </a:prstGeom>
          <a:noFill/>
        </p:spPr>
        <p:txBody>
          <a:bodyPr wrap="square" rtlCol="0">
            <a:spAutoFit/>
          </a:bodyPr>
          <a:lstStyle/>
          <a:p>
            <a:r>
              <a:rPr lang="en-GB" sz="1000" dirty="0">
                <a:latin typeface="Georgia" panose="02040502050405020303" pitchFamily="18" charset="0"/>
              </a:rPr>
              <a:t>Increasing imagery detail and complexity</a:t>
            </a:r>
            <a:endParaRPr lang="fr-FR" sz="1000" dirty="0">
              <a:latin typeface="Georgia" panose="02040502050405020303" pitchFamily="18" charset="0"/>
            </a:endParaRPr>
          </a:p>
        </p:txBody>
      </p:sp>
      <p:sp>
        <p:nvSpPr>
          <p:cNvPr id="1107" name="TextBox 1106">
            <a:extLst>
              <a:ext uri="{FF2B5EF4-FFF2-40B4-BE49-F238E27FC236}">
                <a16:creationId xmlns:a16="http://schemas.microsoft.com/office/drawing/2014/main" id="{819DACE9-0838-F64F-5B74-24BBD09695F2}"/>
              </a:ext>
            </a:extLst>
          </p:cNvPr>
          <p:cNvSpPr txBox="1"/>
          <p:nvPr/>
        </p:nvSpPr>
        <p:spPr>
          <a:xfrm>
            <a:off x="8859042" y="2592262"/>
            <a:ext cx="3149752" cy="646331"/>
          </a:xfrm>
          <a:prstGeom prst="rect">
            <a:avLst/>
          </a:prstGeom>
          <a:noFill/>
        </p:spPr>
        <p:txBody>
          <a:bodyPr wrap="square" rtlCol="0">
            <a:spAutoFit/>
          </a:bodyPr>
          <a:lstStyle/>
          <a:p>
            <a:pPr algn="just"/>
            <a:r>
              <a:rPr lang="en-US" sz="900" b="1" dirty="0">
                <a:latin typeface="Georgia" panose="02040502050405020303" pitchFamily="18" charset="0"/>
              </a:rPr>
              <a:t>D. </a:t>
            </a:r>
            <a:r>
              <a:rPr lang="en-US" sz="900" dirty="0">
                <a:latin typeface="Georgia" panose="02040502050405020303" pitchFamily="18" charset="0"/>
              </a:rPr>
              <a:t>The Sentinel-3 OLCI instrument measures reflected sunlight across 21 spectral bands, including visible and near-infrared, to monitor Earth's surface. [Credits: EUMETSAT]</a:t>
            </a:r>
            <a:endParaRPr lang="fr-FR" sz="900" dirty="0">
              <a:latin typeface="Georgia" panose="02040502050405020303" pitchFamily="18" charset="0"/>
            </a:endParaRPr>
          </a:p>
        </p:txBody>
      </p:sp>
      <p:sp>
        <p:nvSpPr>
          <p:cNvPr id="1108" name="Arrow: Up 1107">
            <a:extLst>
              <a:ext uri="{FF2B5EF4-FFF2-40B4-BE49-F238E27FC236}">
                <a16:creationId xmlns:a16="http://schemas.microsoft.com/office/drawing/2014/main" id="{FD98F902-5CB3-7864-4824-47328B379284}"/>
              </a:ext>
            </a:extLst>
          </p:cNvPr>
          <p:cNvSpPr/>
          <p:nvPr/>
        </p:nvSpPr>
        <p:spPr>
          <a:xfrm rot="10368942">
            <a:off x="10030874" y="1551154"/>
            <a:ext cx="63381" cy="180652"/>
          </a:xfrm>
          <a:prstGeom prst="up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09" name="Arrow: Up 1108">
            <a:extLst>
              <a:ext uri="{FF2B5EF4-FFF2-40B4-BE49-F238E27FC236}">
                <a16:creationId xmlns:a16="http://schemas.microsoft.com/office/drawing/2014/main" id="{DD5210BE-2EBF-1172-F868-081A3A1A010A}"/>
              </a:ext>
            </a:extLst>
          </p:cNvPr>
          <p:cNvSpPr/>
          <p:nvPr/>
        </p:nvSpPr>
        <p:spPr>
          <a:xfrm rot="9821913">
            <a:off x="10151715" y="1553164"/>
            <a:ext cx="63381" cy="180652"/>
          </a:xfrm>
          <a:prstGeom prst="up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10" name="TextBox 1109">
            <a:extLst>
              <a:ext uri="{FF2B5EF4-FFF2-40B4-BE49-F238E27FC236}">
                <a16:creationId xmlns:a16="http://schemas.microsoft.com/office/drawing/2014/main" id="{9C71E1D0-FDFB-363E-F27F-510E13BEC5A0}"/>
              </a:ext>
            </a:extLst>
          </p:cNvPr>
          <p:cNvSpPr txBox="1"/>
          <p:nvPr/>
        </p:nvSpPr>
        <p:spPr>
          <a:xfrm>
            <a:off x="2270863" y="5993441"/>
            <a:ext cx="2980807" cy="230832"/>
          </a:xfrm>
          <a:prstGeom prst="rect">
            <a:avLst/>
          </a:prstGeom>
          <a:noFill/>
        </p:spPr>
        <p:txBody>
          <a:bodyPr wrap="square" rtlCol="0">
            <a:spAutoFit/>
          </a:bodyPr>
          <a:lstStyle/>
          <a:p>
            <a:r>
              <a:rPr lang="en-US" sz="900" b="1" i="0" dirty="0">
                <a:effectLst/>
                <a:latin typeface="Georgia" panose="02040502050405020303" pitchFamily="18" charset="0"/>
              </a:rPr>
              <a:t>F: </a:t>
            </a:r>
            <a:r>
              <a:rPr lang="en-US" sz="900" i="0" dirty="0">
                <a:effectLst/>
                <a:latin typeface="Georgia" panose="02040502050405020303" pitchFamily="18" charset="0"/>
              </a:rPr>
              <a:t>Sentinel-3 Ground Track Resolution [Credits: ESA]</a:t>
            </a:r>
            <a:endParaRPr lang="fr-FR" sz="900" dirty="0">
              <a:latin typeface="Georgia" panose="02040502050405020303" pitchFamily="18" charset="0"/>
            </a:endParaRPr>
          </a:p>
        </p:txBody>
      </p:sp>
      <p:sp>
        <p:nvSpPr>
          <p:cNvPr id="1111" name="TextBox 1110">
            <a:extLst>
              <a:ext uri="{FF2B5EF4-FFF2-40B4-BE49-F238E27FC236}">
                <a16:creationId xmlns:a16="http://schemas.microsoft.com/office/drawing/2014/main" id="{D3DC024E-91BA-B5DC-37A7-A6B34585FA3E}"/>
              </a:ext>
            </a:extLst>
          </p:cNvPr>
          <p:cNvSpPr txBox="1"/>
          <p:nvPr/>
        </p:nvSpPr>
        <p:spPr>
          <a:xfrm>
            <a:off x="94077" y="5939277"/>
            <a:ext cx="2072254" cy="507831"/>
          </a:xfrm>
          <a:prstGeom prst="rect">
            <a:avLst/>
          </a:prstGeom>
          <a:noFill/>
        </p:spPr>
        <p:txBody>
          <a:bodyPr wrap="square" rtlCol="0">
            <a:spAutoFit/>
          </a:bodyPr>
          <a:lstStyle/>
          <a:p>
            <a:r>
              <a:rPr lang="en-US" sz="900" b="1" dirty="0">
                <a:latin typeface="Georgia" panose="02040502050405020303" pitchFamily="18" charset="0"/>
              </a:rPr>
              <a:t>E. </a:t>
            </a:r>
            <a:r>
              <a:rPr lang="en-US" sz="900" dirty="0">
                <a:latin typeface="Georgia" panose="02040502050405020303" pitchFamily="18" charset="0"/>
              </a:rPr>
              <a:t>Band characteristics of the SENTINEL 3 Ocean and Land Cover Instrument (OLCI) </a:t>
            </a:r>
            <a:r>
              <a:rPr lang="en-US" sz="900" i="0" dirty="0">
                <a:effectLst/>
                <a:latin typeface="Georgia" panose="02040502050405020303" pitchFamily="18" charset="0"/>
              </a:rPr>
              <a:t>[Credits: ESA]</a:t>
            </a:r>
            <a:endParaRPr lang="fr-FR" sz="900" dirty="0">
              <a:latin typeface="Georgia" panose="02040502050405020303" pitchFamily="18" charset="0"/>
            </a:endParaRPr>
          </a:p>
        </p:txBody>
      </p:sp>
      <p:sp>
        <p:nvSpPr>
          <p:cNvPr id="1112" name="TextBox 1111">
            <a:extLst>
              <a:ext uri="{FF2B5EF4-FFF2-40B4-BE49-F238E27FC236}">
                <a16:creationId xmlns:a16="http://schemas.microsoft.com/office/drawing/2014/main" id="{7D29ABE1-9E66-3C4B-6310-0EE34B475DDB}"/>
              </a:ext>
            </a:extLst>
          </p:cNvPr>
          <p:cNvSpPr txBox="1"/>
          <p:nvPr/>
        </p:nvSpPr>
        <p:spPr>
          <a:xfrm>
            <a:off x="5476058" y="5974657"/>
            <a:ext cx="3229160" cy="507831"/>
          </a:xfrm>
          <a:prstGeom prst="rect">
            <a:avLst/>
          </a:prstGeom>
          <a:noFill/>
        </p:spPr>
        <p:txBody>
          <a:bodyPr wrap="square" rtlCol="0">
            <a:spAutoFit/>
          </a:bodyPr>
          <a:lstStyle/>
          <a:p>
            <a:r>
              <a:rPr lang="en-US" sz="900" b="1" dirty="0">
                <a:latin typeface="Georgia" panose="02040502050405020303" pitchFamily="18" charset="0"/>
              </a:rPr>
              <a:t>G</a:t>
            </a:r>
            <a:r>
              <a:rPr lang="en-US" sz="900" b="1" i="0" dirty="0">
                <a:effectLst/>
                <a:latin typeface="Georgia" panose="02040502050405020303" pitchFamily="18" charset="0"/>
              </a:rPr>
              <a:t>: </a:t>
            </a:r>
            <a:r>
              <a:rPr lang="en-US" sz="900" b="0" i="0" dirty="0">
                <a:solidFill>
                  <a:srgbClr val="212529"/>
                </a:solidFill>
                <a:effectLst/>
                <a:latin typeface="Georgia" panose="02040502050405020303" pitchFamily="18" charset="0"/>
              </a:rPr>
              <a:t>Average OLCI revisit time for two satellites during the boreal winter period, the 27-day cycle centered on 21 December </a:t>
            </a:r>
            <a:r>
              <a:rPr lang="en-US" sz="900" i="0" dirty="0">
                <a:effectLst/>
                <a:latin typeface="Georgia" panose="02040502050405020303" pitchFamily="18" charset="0"/>
              </a:rPr>
              <a:t>[Credits: </a:t>
            </a:r>
            <a:r>
              <a:rPr lang="it-IT" sz="900" dirty="0">
                <a:latin typeface="Georgia" panose="02040502050405020303" pitchFamily="18" charset="0"/>
              </a:rPr>
              <a:t>EUMETSAT]</a:t>
            </a:r>
            <a:endParaRPr lang="fr-FR" sz="900" dirty="0">
              <a:latin typeface="Georgia" panose="02040502050405020303" pitchFamily="18" charset="0"/>
            </a:endParaRPr>
          </a:p>
        </p:txBody>
      </p:sp>
      <p:sp>
        <p:nvSpPr>
          <p:cNvPr id="1114" name="TextBox 1113">
            <a:extLst>
              <a:ext uri="{FF2B5EF4-FFF2-40B4-BE49-F238E27FC236}">
                <a16:creationId xmlns:a16="http://schemas.microsoft.com/office/drawing/2014/main" id="{73762B7C-7671-7783-B86A-569D890440D3}"/>
              </a:ext>
            </a:extLst>
          </p:cNvPr>
          <p:cNvSpPr txBox="1"/>
          <p:nvPr/>
        </p:nvSpPr>
        <p:spPr>
          <a:xfrm>
            <a:off x="8929606" y="5928050"/>
            <a:ext cx="3229160" cy="369332"/>
          </a:xfrm>
          <a:prstGeom prst="rect">
            <a:avLst/>
          </a:prstGeom>
          <a:noFill/>
        </p:spPr>
        <p:txBody>
          <a:bodyPr wrap="square" rtlCol="0">
            <a:spAutoFit/>
          </a:bodyPr>
          <a:lstStyle/>
          <a:p>
            <a:r>
              <a:rPr lang="en-GB" sz="900" b="1" dirty="0">
                <a:latin typeface="Georgia" panose="02040502050405020303" pitchFamily="18" charset="0"/>
              </a:rPr>
              <a:t>H: </a:t>
            </a:r>
            <a:r>
              <a:rPr lang="en-GB" sz="900" dirty="0">
                <a:latin typeface="Georgia" panose="02040502050405020303" pitchFamily="18" charset="0"/>
              </a:rPr>
              <a:t>Sequence of extracting geophysical information from altimetry. Credit: University of Calgary</a:t>
            </a:r>
            <a:endParaRPr lang="fr-FR" sz="900" dirty="0">
              <a:latin typeface="Georgia" panose="02040502050405020303" pitchFamily="18" charset="0"/>
            </a:endParaRPr>
          </a:p>
        </p:txBody>
      </p:sp>
    </p:spTree>
    <p:extLst>
      <p:ext uri="{BB962C8B-B14F-4D97-AF65-F5344CB8AC3E}">
        <p14:creationId xmlns:p14="http://schemas.microsoft.com/office/powerpoint/2010/main" val="20254629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108</TotalTime>
  <Words>254</Words>
  <Application>Microsoft Office PowerPoint</Application>
  <PresentationFormat>Widescreen</PresentationFormat>
  <Paragraphs>18</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Aptos Display</vt:lpstr>
      <vt:lpstr>Arial</vt:lpstr>
      <vt:lpstr>Georgia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Diahara Sidibe</dc:creator>
  <cp:lastModifiedBy>Diahara Sidibe</cp:lastModifiedBy>
  <cp:revision>1</cp:revision>
  <dcterms:created xsi:type="dcterms:W3CDTF">2025-06-03T04:13:44Z</dcterms:created>
  <dcterms:modified xsi:type="dcterms:W3CDTF">2025-06-03T06:02:34Z</dcterms:modified>
</cp:coreProperties>
</file>

<file path=docProps/thumbnail.jpeg>
</file>